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4272430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22547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4020199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1289306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3549602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F82E98EF-9A19-4CD6-976F-6F31E5A707E9}" type="datetimeFigureOut">
              <a:rPr lang="en-US" smtClean="0"/>
              <a:t>12/28/2018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23791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F82E98EF-9A19-4CD6-976F-6F31E5A707E9}" type="datetimeFigureOut">
              <a:rPr lang="en-US" smtClean="0"/>
              <a:t>12/28/2018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103940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F82E98EF-9A19-4CD6-976F-6F31E5A707E9}" type="datetimeFigureOut">
              <a:rPr lang="en-US" smtClean="0"/>
              <a:t>12/28/2018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3688773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82E98EF-9A19-4CD6-976F-6F31E5A707E9}" type="datetimeFigureOut">
              <a:rPr lang="en-US" smtClean="0"/>
              <a:t>12/28/2018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387343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2E98EF-9A19-4CD6-976F-6F31E5A707E9}" type="datetimeFigureOut">
              <a:rPr lang="en-US" smtClean="0"/>
              <a:t>12/28/2018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715267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2E98EF-9A19-4CD6-976F-6F31E5A707E9}" type="datetimeFigureOut">
              <a:rPr lang="en-US" smtClean="0"/>
              <a:t>12/28/2018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3399660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561BDE-536C-4CA6-83C2-4E2A3026689F}" type="slidenum">
              <a:rPr lang="en-US" smtClean="0"/>
              <a:t>‹#›</a:t>
            </a:fld>
            <a:endParaRPr lang="en-US"/>
          </a:p>
        </p:txBody>
      </p:sp>
    </p:spTree>
    <p:extLst>
      <p:ext uri="{BB962C8B-B14F-4D97-AF65-F5344CB8AC3E}">
        <p14:creationId xmlns:p14="http://schemas.microsoft.com/office/powerpoint/2010/main" val="471869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rtl="1"/>
            <a:r>
              <a:rPr lang="ar-IQ" b="1" dirty="0" smtClean="0"/>
              <a:t>الفاكهة </a:t>
            </a:r>
            <a:r>
              <a:rPr lang="ar-IQ" b="1" dirty="0"/>
              <a:t>مستديمة الخضرة  (العملي</a:t>
            </a:r>
            <a:r>
              <a:rPr lang="ar-IQ" b="1" dirty="0" smtClean="0"/>
              <a:t>)</a:t>
            </a:r>
            <a:r>
              <a:rPr lang="en-US" dirty="0"/>
              <a:t/>
            </a:r>
            <a:br>
              <a:rPr lang="en-US" dirty="0"/>
            </a:br>
            <a:r>
              <a:rPr lang="ar-IQ" sz="4000" b="1" dirty="0">
                <a:solidFill>
                  <a:prstClr val="black"/>
                </a:solidFill>
              </a:rPr>
              <a:t>المرحلة الرابعة / بستنة وهندسة </a:t>
            </a:r>
            <a:r>
              <a:rPr lang="ar-IQ" sz="4000" b="1" dirty="0" smtClean="0">
                <a:solidFill>
                  <a:prstClr val="black"/>
                </a:solidFill>
              </a:rPr>
              <a:t>حدائق</a:t>
            </a:r>
            <a:br>
              <a:rPr lang="ar-IQ" sz="4000" b="1" dirty="0" smtClean="0">
                <a:solidFill>
                  <a:prstClr val="black"/>
                </a:solidFill>
              </a:rPr>
            </a:br>
            <a:r>
              <a:rPr lang="ar-IQ" sz="4000" b="1" dirty="0" smtClean="0">
                <a:solidFill>
                  <a:prstClr val="black"/>
                </a:solidFill>
              </a:rPr>
              <a:t>م. الاولى</a:t>
            </a:r>
            <a:endParaRPr lang="en-US" dirty="0"/>
          </a:p>
        </p:txBody>
      </p:sp>
      <p:sp>
        <p:nvSpPr>
          <p:cNvPr id="3" name="عنوان فرعي 2"/>
          <p:cNvSpPr>
            <a:spLocks noGrp="1"/>
          </p:cNvSpPr>
          <p:nvPr>
            <p:ph type="subTitle" idx="1"/>
          </p:nvPr>
        </p:nvSpPr>
        <p:spPr/>
        <p:txBody>
          <a:bodyPr/>
          <a:lstStyle/>
          <a:p>
            <a:r>
              <a:rPr lang="ar-IQ" sz="4000" b="1" dirty="0">
                <a:solidFill>
                  <a:prstClr val="black"/>
                </a:solidFill>
                <a:ea typeface="+mj-ea"/>
                <a:cs typeface="Times New Roman"/>
              </a:rPr>
              <a:t>د. وسن فوزي فاضل</a:t>
            </a:r>
            <a:endParaRPr lang="en-US" dirty="0"/>
          </a:p>
        </p:txBody>
      </p:sp>
    </p:spTree>
    <p:extLst>
      <p:ext uri="{BB962C8B-B14F-4D97-AF65-F5344CB8AC3E}">
        <p14:creationId xmlns:p14="http://schemas.microsoft.com/office/powerpoint/2010/main" val="1443566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مقدمة</a:t>
            </a:r>
            <a:endParaRPr lang="en-US" dirty="0"/>
          </a:p>
        </p:txBody>
      </p:sp>
      <p:sp>
        <p:nvSpPr>
          <p:cNvPr id="3" name="عنصر نائب للمحتوى 2"/>
          <p:cNvSpPr>
            <a:spLocks noGrp="1"/>
          </p:cNvSpPr>
          <p:nvPr>
            <p:ph idx="1"/>
          </p:nvPr>
        </p:nvSpPr>
        <p:spPr/>
        <p:txBody>
          <a:bodyPr>
            <a:normAutofit fontScale="92500"/>
          </a:bodyPr>
          <a:lstStyle/>
          <a:p>
            <a:pPr algn="justLow" rtl="1">
              <a:lnSpc>
                <a:spcPct val="150000"/>
              </a:lnSpc>
              <a:spcAft>
                <a:spcPts val="1000"/>
              </a:spcAft>
            </a:pPr>
            <a:r>
              <a:rPr lang="ar-IQ" dirty="0">
                <a:ea typeface="Calibri"/>
                <a:cs typeface="Times New Roman"/>
              </a:rPr>
              <a:t>يعود علم الفاكهة </a:t>
            </a:r>
            <a:r>
              <a:rPr lang="en-US" dirty="0" smtClean="0">
                <a:effectLst/>
                <a:latin typeface="Times New Roman"/>
                <a:ea typeface="Calibri"/>
                <a:cs typeface="Arial"/>
              </a:rPr>
              <a:t>Pomology</a:t>
            </a:r>
            <a:r>
              <a:rPr lang="ar-IQ" dirty="0">
                <a:ea typeface="Calibri"/>
                <a:cs typeface="Times New Roman"/>
              </a:rPr>
              <a:t> الى علم البستنة  </a:t>
            </a:r>
            <a:r>
              <a:rPr lang="en-US" dirty="0" smtClean="0">
                <a:effectLst/>
                <a:latin typeface="Times New Roman"/>
                <a:ea typeface="Calibri"/>
                <a:cs typeface="Arial"/>
              </a:rPr>
              <a:t>Horticulture</a:t>
            </a:r>
            <a:r>
              <a:rPr lang="ar-IQ" dirty="0">
                <a:ea typeface="Calibri"/>
                <a:cs typeface="Times New Roman"/>
              </a:rPr>
              <a:t>وهو العلم الذي يتناول انتاج الفاكهة والخضر ونباتات الزينة المختلفة ابتداء من زراعة البذور وانتاج الشتلات وطرق اكثارها وتربيتها وخدمتها والعناية </a:t>
            </a:r>
            <a:r>
              <a:rPr lang="ar-IQ" dirty="0" err="1">
                <a:ea typeface="Calibri"/>
                <a:cs typeface="Times New Roman"/>
              </a:rPr>
              <a:t>بانواعها</a:t>
            </a:r>
            <a:r>
              <a:rPr lang="ar-IQ" dirty="0">
                <a:ea typeface="Calibri"/>
                <a:cs typeface="Times New Roman"/>
              </a:rPr>
              <a:t> وازهارها وثمارها ودراسة </a:t>
            </a:r>
            <a:r>
              <a:rPr lang="ar-IQ" dirty="0" err="1">
                <a:ea typeface="Calibri"/>
                <a:cs typeface="Times New Roman"/>
              </a:rPr>
              <a:t>الافات</a:t>
            </a:r>
            <a:r>
              <a:rPr lang="ar-IQ" dirty="0">
                <a:ea typeface="Calibri"/>
                <a:cs typeface="Times New Roman"/>
              </a:rPr>
              <a:t> والحشرات والامراض التي تصيبها وطرق مقاومتها حتى جني المحصول وخزنه واعداده للتسويق.</a:t>
            </a:r>
            <a:endParaRPr lang="en-US" sz="2400" dirty="0">
              <a:ea typeface="Calibri"/>
              <a:cs typeface="Arial"/>
            </a:endParaRPr>
          </a:p>
          <a:p>
            <a:endParaRPr lang="en-US" dirty="0"/>
          </a:p>
        </p:txBody>
      </p:sp>
    </p:spTree>
    <p:extLst>
      <p:ext uri="{BB962C8B-B14F-4D97-AF65-F5344CB8AC3E}">
        <p14:creationId xmlns:p14="http://schemas.microsoft.com/office/powerpoint/2010/main" val="2871385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1"/>
            <a:r>
              <a:rPr lang="ar-IQ" dirty="0">
                <a:ea typeface="Calibri"/>
              </a:rPr>
              <a:t>المملكة النباتية </a:t>
            </a:r>
            <a:r>
              <a:rPr lang="en-US" dirty="0" smtClean="0">
                <a:effectLst/>
                <a:latin typeface="Times New Roman"/>
                <a:ea typeface="Calibri"/>
              </a:rPr>
              <a:t>The plant kingdom</a:t>
            </a:r>
            <a:endParaRPr lang="en-US" dirty="0"/>
          </a:p>
        </p:txBody>
      </p:sp>
      <p:sp>
        <p:nvSpPr>
          <p:cNvPr id="3" name="عنصر نائب للمحتوى 2"/>
          <p:cNvSpPr>
            <a:spLocks noGrp="1"/>
          </p:cNvSpPr>
          <p:nvPr>
            <p:ph idx="1"/>
          </p:nvPr>
        </p:nvSpPr>
        <p:spPr/>
        <p:txBody>
          <a:bodyPr/>
          <a:lstStyle/>
          <a:p>
            <a:pPr algn="justLow" rtl="1">
              <a:lnSpc>
                <a:spcPct val="150000"/>
              </a:lnSpc>
              <a:spcAft>
                <a:spcPts val="1000"/>
              </a:spcAft>
            </a:pPr>
            <a:r>
              <a:rPr lang="ar-IQ" dirty="0">
                <a:ea typeface="Calibri"/>
                <a:cs typeface="Times New Roman"/>
              </a:rPr>
              <a:t>تقسم المملكة النباتية الى حوالي (12) قسما واكثر هذه الاقسام تطورا واكثرها ارتقا هو ذلك الذي يهم البستانيون مباشرة والذي يضم ما يسمى بالنباتات الراقية والتي تملك جذور وسيقان واوراق ونظام وعائي.</a:t>
            </a:r>
            <a:endParaRPr lang="en-US" sz="2400" dirty="0">
              <a:ea typeface="Calibri"/>
              <a:cs typeface="Arial"/>
            </a:endParaRPr>
          </a:p>
          <a:p>
            <a:pPr algn="r"/>
            <a:endParaRPr lang="en-US" dirty="0"/>
          </a:p>
        </p:txBody>
      </p:sp>
    </p:spTree>
    <p:extLst>
      <p:ext uri="{BB962C8B-B14F-4D97-AF65-F5344CB8AC3E}">
        <p14:creationId xmlns:p14="http://schemas.microsoft.com/office/powerpoint/2010/main" val="3871082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009531"/>
          </a:xfrm>
        </p:spPr>
        <p:txBody>
          <a:bodyPr>
            <a:normAutofit fontScale="55000" lnSpcReduction="20000"/>
          </a:bodyPr>
          <a:lstStyle/>
          <a:p>
            <a:pPr algn="ctr" rtl="1">
              <a:lnSpc>
                <a:spcPct val="150000"/>
              </a:lnSpc>
              <a:spcAft>
                <a:spcPts val="1000"/>
              </a:spcAft>
            </a:pPr>
            <a:r>
              <a:rPr lang="ar-IQ" sz="3400" dirty="0">
                <a:ea typeface="Calibri"/>
                <a:cs typeface="Times New Roman"/>
              </a:rPr>
              <a:t>مملكة</a:t>
            </a:r>
            <a:r>
              <a:rPr lang="en-US" sz="3400" dirty="0" smtClean="0">
                <a:effectLst/>
                <a:latin typeface="Times New Roman"/>
                <a:ea typeface="Calibri"/>
                <a:cs typeface="Arial"/>
              </a:rPr>
              <a:t>Kingdom</a:t>
            </a:r>
            <a:endParaRPr lang="en-US" sz="3400" dirty="0">
              <a:ea typeface="Calibri"/>
              <a:cs typeface="Arial"/>
            </a:endParaRPr>
          </a:p>
          <a:p>
            <a:pPr algn="ctr" rtl="1">
              <a:lnSpc>
                <a:spcPct val="150000"/>
              </a:lnSpc>
              <a:spcAft>
                <a:spcPts val="1000"/>
              </a:spcAft>
            </a:pPr>
            <a:r>
              <a:rPr lang="ar-IQ" sz="3400" dirty="0">
                <a:ea typeface="Calibri"/>
                <a:cs typeface="Times New Roman"/>
              </a:rPr>
              <a:t>قسم </a:t>
            </a:r>
            <a:r>
              <a:rPr lang="en-US" sz="3400" dirty="0" smtClean="0">
                <a:effectLst/>
                <a:latin typeface="Times New Roman"/>
                <a:ea typeface="Calibri"/>
                <a:cs typeface="Arial"/>
              </a:rPr>
              <a:t>Division</a:t>
            </a:r>
            <a:endParaRPr lang="en-US" sz="3400" dirty="0">
              <a:ea typeface="Calibri"/>
              <a:cs typeface="Arial"/>
            </a:endParaRPr>
          </a:p>
          <a:p>
            <a:pPr algn="ctr" rtl="1">
              <a:lnSpc>
                <a:spcPct val="150000"/>
              </a:lnSpc>
              <a:spcAft>
                <a:spcPts val="1000"/>
              </a:spcAft>
            </a:pPr>
            <a:r>
              <a:rPr lang="ar-IQ" sz="3400" dirty="0">
                <a:ea typeface="Calibri"/>
                <a:cs typeface="Times New Roman"/>
              </a:rPr>
              <a:t>فصل</a:t>
            </a:r>
            <a:r>
              <a:rPr lang="en-US" sz="3400" dirty="0" smtClean="0">
                <a:effectLst/>
                <a:latin typeface="Times New Roman"/>
                <a:ea typeface="Calibri"/>
                <a:cs typeface="Arial"/>
              </a:rPr>
              <a:t> Class</a:t>
            </a:r>
            <a:endParaRPr lang="en-US" sz="3400" dirty="0">
              <a:ea typeface="Calibri"/>
              <a:cs typeface="Arial"/>
            </a:endParaRPr>
          </a:p>
          <a:p>
            <a:pPr algn="ctr" rtl="1">
              <a:lnSpc>
                <a:spcPct val="150000"/>
              </a:lnSpc>
              <a:spcAft>
                <a:spcPts val="1000"/>
              </a:spcAft>
            </a:pPr>
            <a:r>
              <a:rPr lang="ar-IQ" sz="3400" dirty="0">
                <a:ea typeface="Calibri"/>
                <a:cs typeface="Times New Roman"/>
              </a:rPr>
              <a:t>رتبة</a:t>
            </a:r>
            <a:r>
              <a:rPr lang="en-US" sz="3400" dirty="0" smtClean="0">
                <a:effectLst/>
                <a:latin typeface="Times New Roman"/>
                <a:ea typeface="Calibri"/>
                <a:cs typeface="Arial"/>
              </a:rPr>
              <a:t>Order</a:t>
            </a:r>
            <a:endParaRPr lang="en-US" sz="3400" dirty="0">
              <a:ea typeface="Calibri"/>
              <a:cs typeface="Arial"/>
            </a:endParaRPr>
          </a:p>
          <a:p>
            <a:pPr algn="ctr" rtl="1">
              <a:lnSpc>
                <a:spcPct val="150000"/>
              </a:lnSpc>
              <a:spcAft>
                <a:spcPts val="1000"/>
              </a:spcAft>
            </a:pPr>
            <a:r>
              <a:rPr lang="ar-IQ" sz="3400" dirty="0">
                <a:ea typeface="Calibri"/>
                <a:cs typeface="Times New Roman"/>
              </a:rPr>
              <a:t>عائلة</a:t>
            </a:r>
            <a:r>
              <a:rPr lang="en-US" sz="3400" dirty="0" smtClean="0">
                <a:effectLst/>
                <a:latin typeface="Times New Roman"/>
                <a:ea typeface="Calibri"/>
                <a:cs typeface="Arial"/>
              </a:rPr>
              <a:t>Family</a:t>
            </a:r>
            <a:endParaRPr lang="en-US" sz="3400" dirty="0">
              <a:ea typeface="Calibri"/>
              <a:cs typeface="Arial"/>
            </a:endParaRPr>
          </a:p>
          <a:p>
            <a:pPr algn="ctr" rtl="1">
              <a:lnSpc>
                <a:spcPct val="150000"/>
              </a:lnSpc>
              <a:spcAft>
                <a:spcPts val="1000"/>
              </a:spcAft>
            </a:pPr>
            <a:r>
              <a:rPr lang="ar-IQ" sz="3400" dirty="0">
                <a:ea typeface="Calibri"/>
                <a:cs typeface="Times New Roman"/>
              </a:rPr>
              <a:t>الجنس</a:t>
            </a:r>
            <a:r>
              <a:rPr lang="en-US" sz="3400" dirty="0" smtClean="0">
                <a:effectLst/>
                <a:latin typeface="Times New Roman"/>
                <a:ea typeface="Calibri"/>
                <a:cs typeface="Arial"/>
              </a:rPr>
              <a:t>Genus</a:t>
            </a:r>
            <a:endParaRPr lang="en-US" sz="3400" dirty="0">
              <a:ea typeface="Calibri"/>
              <a:cs typeface="Arial"/>
            </a:endParaRPr>
          </a:p>
          <a:p>
            <a:pPr algn="ctr" rtl="1">
              <a:lnSpc>
                <a:spcPct val="150000"/>
              </a:lnSpc>
              <a:spcAft>
                <a:spcPts val="1000"/>
              </a:spcAft>
            </a:pPr>
            <a:r>
              <a:rPr lang="ar-IQ" sz="3400" dirty="0">
                <a:ea typeface="Calibri"/>
                <a:cs typeface="Times New Roman"/>
              </a:rPr>
              <a:t>النوع</a:t>
            </a:r>
            <a:r>
              <a:rPr lang="en-US" sz="3400" dirty="0" smtClean="0">
                <a:effectLst/>
                <a:latin typeface="Times New Roman"/>
                <a:ea typeface="Calibri"/>
                <a:cs typeface="Arial"/>
              </a:rPr>
              <a:t>Species</a:t>
            </a:r>
            <a:endParaRPr lang="en-US" sz="3400" dirty="0">
              <a:ea typeface="Calibri"/>
              <a:cs typeface="Arial"/>
            </a:endParaRPr>
          </a:p>
          <a:p>
            <a:pPr algn="ctr" rtl="1">
              <a:lnSpc>
                <a:spcPct val="150000"/>
              </a:lnSpc>
              <a:spcAft>
                <a:spcPts val="1000"/>
              </a:spcAft>
            </a:pPr>
            <a:r>
              <a:rPr lang="ar-IQ" sz="3400" dirty="0">
                <a:ea typeface="Calibri"/>
                <a:cs typeface="Times New Roman"/>
              </a:rPr>
              <a:t>الصنف</a:t>
            </a:r>
            <a:r>
              <a:rPr lang="en-US" sz="3400" dirty="0" smtClean="0">
                <a:effectLst/>
                <a:latin typeface="Times New Roman"/>
                <a:ea typeface="Calibri"/>
                <a:cs typeface="Arial"/>
              </a:rPr>
              <a:t>Variety</a:t>
            </a:r>
            <a:endParaRPr lang="en-US" sz="3400" dirty="0">
              <a:ea typeface="Calibri"/>
              <a:cs typeface="Arial"/>
            </a:endParaRPr>
          </a:p>
          <a:p>
            <a:pPr algn="ctr" rtl="1">
              <a:lnSpc>
                <a:spcPct val="150000"/>
              </a:lnSpc>
              <a:spcAft>
                <a:spcPts val="1000"/>
              </a:spcAft>
            </a:pPr>
            <a:r>
              <a:rPr lang="ar-IQ" sz="3400" dirty="0">
                <a:ea typeface="Calibri"/>
                <a:cs typeface="Times New Roman"/>
              </a:rPr>
              <a:t>شكل</a:t>
            </a:r>
            <a:r>
              <a:rPr lang="en-US" sz="3400" dirty="0" smtClean="0">
                <a:effectLst/>
                <a:latin typeface="Times New Roman"/>
                <a:ea typeface="Calibri"/>
                <a:cs typeface="Arial"/>
              </a:rPr>
              <a:t>From</a:t>
            </a:r>
            <a:endParaRPr lang="en-US" sz="3400" dirty="0">
              <a:ea typeface="Calibri"/>
              <a:cs typeface="Arial"/>
            </a:endParaRPr>
          </a:p>
          <a:p>
            <a:pPr algn="ctr" rtl="1">
              <a:lnSpc>
                <a:spcPct val="150000"/>
              </a:lnSpc>
              <a:spcAft>
                <a:spcPts val="1000"/>
              </a:spcAft>
            </a:pPr>
            <a:r>
              <a:rPr lang="ar-IQ" sz="3400" dirty="0">
                <a:ea typeface="Calibri"/>
                <a:cs typeface="Times New Roman"/>
              </a:rPr>
              <a:t>فرد</a:t>
            </a:r>
            <a:r>
              <a:rPr lang="en-US" sz="3400" dirty="0" err="1" smtClean="0">
                <a:effectLst/>
                <a:latin typeface="Times New Roman"/>
                <a:ea typeface="Calibri"/>
                <a:cs typeface="Arial"/>
              </a:rPr>
              <a:t>Individuat</a:t>
            </a:r>
            <a:endParaRPr lang="en-US" sz="3400" dirty="0">
              <a:ea typeface="Calibri"/>
              <a:cs typeface="Arial"/>
            </a:endParaRPr>
          </a:p>
          <a:p>
            <a:pPr algn="ctr"/>
            <a:endParaRPr lang="en-US" dirty="0"/>
          </a:p>
        </p:txBody>
      </p:sp>
    </p:spTree>
    <p:extLst>
      <p:ext uri="{BB962C8B-B14F-4D97-AF65-F5344CB8AC3E}">
        <p14:creationId xmlns:p14="http://schemas.microsoft.com/office/powerpoint/2010/main" val="1701241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IQ" dirty="0" smtClean="0">
                <a:solidFill>
                  <a:srgbClr val="FF0000"/>
                </a:solidFill>
                <a:effectLst/>
                <a:ea typeface="Calibri"/>
                <a:cs typeface="Simplified Arabic"/>
              </a:rPr>
              <a:t>الفواكه المستديمة الخضرة </a:t>
            </a:r>
            <a:r>
              <a:rPr lang="en-US" dirty="0" smtClean="0">
                <a:solidFill>
                  <a:srgbClr val="FF0000"/>
                </a:solidFill>
                <a:effectLst/>
                <a:latin typeface="Simplified Arabic"/>
                <a:ea typeface="Calibri"/>
              </a:rPr>
              <a:t>Evergreen fruit</a:t>
            </a:r>
            <a:endParaRPr lang="en-US" dirty="0"/>
          </a:p>
        </p:txBody>
      </p:sp>
      <p:sp>
        <p:nvSpPr>
          <p:cNvPr id="3" name="عنصر نائب للمحتوى 2"/>
          <p:cNvSpPr>
            <a:spLocks noGrp="1"/>
          </p:cNvSpPr>
          <p:nvPr>
            <p:ph idx="1"/>
          </p:nvPr>
        </p:nvSpPr>
        <p:spPr/>
        <p:txBody>
          <a:bodyPr>
            <a:normAutofit fontScale="70000" lnSpcReduction="20000"/>
          </a:bodyPr>
          <a:lstStyle/>
          <a:p>
            <a:pPr algn="justLow" rtl="1">
              <a:lnSpc>
                <a:spcPct val="150000"/>
              </a:lnSpc>
              <a:spcAft>
                <a:spcPts val="1000"/>
              </a:spcAft>
            </a:pPr>
            <a:r>
              <a:rPr lang="ar-IQ" dirty="0">
                <a:ea typeface="Calibri"/>
                <a:cs typeface="Simplified Arabic"/>
              </a:rPr>
              <a:t>هي الفواكه التي تحتفظ اشجارها </a:t>
            </a:r>
            <a:r>
              <a:rPr lang="ar-IQ" dirty="0" err="1">
                <a:ea typeface="Calibri"/>
                <a:cs typeface="Simplified Arabic"/>
              </a:rPr>
              <a:t>باوراقها</a:t>
            </a:r>
            <a:r>
              <a:rPr lang="ar-IQ" dirty="0">
                <a:ea typeface="Calibri"/>
                <a:cs typeface="Simplified Arabic"/>
              </a:rPr>
              <a:t> الخضراء طول موسم النمو دون ان تتساقط دفعة واحدة، تنتشر زراعتها في المناطق الاستوائية </a:t>
            </a:r>
            <a:r>
              <a:rPr lang="en-US" dirty="0" smtClean="0">
                <a:effectLst/>
                <a:latin typeface="Simplified Arabic"/>
                <a:ea typeface="Calibri"/>
                <a:cs typeface="Arial"/>
              </a:rPr>
              <a:t>Tropical zone</a:t>
            </a:r>
            <a:r>
              <a:rPr lang="ar-IQ" dirty="0">
                <a:ea typeface="Calibri"/>
                <a:cs typeface="Simplified Arabic"/>
              </a:rPr>
              <a:t> والتي تقسم بدورها الى ثلاث مناطق رئيسية بحسب زراعتها وهي فواكه المناطق تحت الاستوائية </a:t>
            </a:r>
            <a:r>
              <a:rPr lang="en-US" dirty="0" smtClean="0">
                <a:effectLst/>
                <a:latin typeface="Simplified Arabic"/>
                <a:ea typeface="Calibri"/>
                <a:cs typeface="Arial"/>
              </a:rPr>
              <a:t>Subtropical zone fruit</a:t>
            </a:r>
            <a:r>
              <a:rPr lang="ar-IQ" dirty="0">
                <a:ea typeface="Calibri"/>
                <a:cs typeface="Simplified Arabic"/>
              </a:rPr>
              <a:t> ومن اهم انواع الفواكه المستديمة الخضرة التي تنتشر زراعتها في هذه المنطقة( الافوكادو، الموز، المانجو، النخيل، الزيتون)  وفواكه المناطق شبه الاستوائية </a:t>
            </a:r>
            <a:r>
              <a:rPr lang="en-US" dirty="0" smtClean="0">
                <a:effectLst/>
                <a:latin typeface="Simplified Arabic"/>
                <a:ea typeface="Calibri"/>
                <a:cs typeface="Arial"/>
              </a:rPr>
              <a:t>Semi-tropical zone fruit</a:t>
            </a:r>
            <a:r>
              <a:rPr lang="ar-IQ" dirty="0">
                <a:ea typeface="Calibri"/>
                <a:cs typeface="Simplified Arabic"/>
              </a:rPr>
              <a:t>  ومن اهم انواع الفواكه التابعة لها ( المانجو، الموز، القهوة) وفواكه المناطق الاستوائية </a:t>
            </a:r>
            <a:r>
              <a:rPr lang="en-US" dirty="0" smtClean="0">
                <a:effectLst/>
                <a:latin typeface="Simplified Arabic"/>
                <a:ea typeface="Calibri"/>
                <a:cs typeface="Arial"/>
              </a:rPr>
              <a:t>Tropical zone fruit</a:t>
            </a:r>
            <a:r>
              <a:rPr lang="ar-IQ" dirty="0">
                <a:ea typeface="Calibri"/>
                <a:cs typeface="Simplified Arabic"/>
              </a:rPr>
              <a:t> ومن اهم انواع الفواكه التابعة لها ( الجوافة، جوز الهند، الكاكاو، </a:t>
            </a:r>
            <a:r>
              <a:rPr lang="ar-IQ" dirty="0" err="1">
                <a:ea typeface="Calibri"/>
                <a:cs typeface="Simplified Arabic"/>
              </a:rPr>
              <a:t>الباباظ</a:t>
            </a:r>
            <a:r>
              <a:rPr lang="ar-IQ" dirty="0">
                <a:ea typeface="Calibri"/>
                <a:cs typeface="Simplified Arabic"/>
              </a:rPr>
              <a:t>، القشطة، الاناناس</a:t>
            </a:r>
            <a:endParaRPr lang="en-US" sz="2000" dirty="0">
              <a:ea typeface="Calibri"/>
              <a:cs typeface="Arial"/>
            </a:endParaRPr>
          </a:p>
          <a:p>
            <a:pPr algn="r"/>
            <a:endParaRPr lang="en-US" dirty="0"/>
          </a:p>
        </p:txBody>
      </p:sp>
    </p:spTree>
    <p:extLst>
      <p:ext uri="{BB962C8B-B14F-4D97-AF65-F5344CB8AC3E}">
        <p14:creationId xmlns:p14="http://schemas.microsoft.com/office/powerpoint/2010/main" val="403636155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232</Words>
  <Application>Microsoft Office PowerPoint</Application>
  <PresentationFormat>عرض على الشاشة (3:4)‏</PresentationFormat>
  <Paragraphs>18</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الفاكهة مستديمة الخضرة  (العملي) المرحلة الرابعة / بستنة وهندسة حدائق م. الاولى</vt:lpstr>
      <vt:lpstr>مقدمة</vt:lpstr>
      <vt:lpstr>المملكة النباتية The plant kingdom</vt:lpstr>
      <vt:lpstr>عرض تقديمي في PowerPoint</vt:lpstr>
      <vt:lpstr>الفواكه المستديمة الخضرة Evergreen fruit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الفاكهة مستديمة الخضرة  (العملي) المرحلة الرابعة / بستنة وهندسة حدائق م. الاولى</dc:title>
  <dc:creator>DELL</dc:creator>
  <cp:lastModifiedBy>DELL</cp:lastModifiedBy>
  <cp:revision>7</cp:revision>
  <dcterms:created xsi:type="dcterms:W3CDTF">2018-12-28T09:16:32Z</dcterms:created>
  <dcterms:modified xsi:type="dcterms:W3CDTF">2018-12-28T09:55:48Z</dcterms:modified>
</cp:coreProperties>
</file>